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  <p:embeddedFont>
      <p:font typeface="Shrikhand" panose="020B0604020202020204" charset="0"/>
      <p:regular r:id="rId17"/>
    </p:embeddedFont>
    <p:embeddedFont>
      <p:font typeface="TT Commons Pro" panose="020B0604020202020204" charset="0"/>
      <p:regular r:id="rId18"/>
    </p:embeddedFont>
    <p:embeddedFont>
      <p:font typeface="TT Commons Pr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6.svg"/><Relationship Id="rId7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8291" y="1028700"/>
            <a:ext cx="4503201" cy="4114800"/>
          </a:xfrm>
          <a:custGeom>
            <a:avLst/>
            <a:gdLst/>
            <a:ahLst/>
            <a:cxnLst/>
            <a:rect l="l" t="t" r="r" b="b"/>
            <a:pathLst>
              <a:path w="4503201" h="4114800">
                <a:moveTo>
                  <a:pt x="0" y="0"/>
                </a:moveTo>
                <a:lnTo>
                  <a:pt x="4503201" y="0"/>
                </a:lnTo>
                <a:lnTo>
                  <a:pt x="4503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57557" y="664928"/>
            <a:ext cx="5261909" cy="52619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840" y="0"/>
                  </a:moveTo>
                  <a:lnTo>
                    <a:pt x="778960" y="0"/>
                  </a:lnTo>
                  <a:cubicBezTo>
                    <a:pt x="797649" y="0"/>
                    <a:pt x="812800" y="15151"/>
                    <a:pt x="812800" y="33840"/>
                  </a:cubicBezTo>
                  <a:lnTo>
                    <a:pt x="812800" y="778960"/>
                  </a:lnTo>
                  <a:cubicBezTo>
                    <a:pt x="812800" y="797649"/>
                    <a:pt x="797649" y="812800"/>
                    <a:pt x="778960" y="812800"/>
                  </a:cubicBezTo>
                  <a:lnTo>
                    <a:pt x="33840" y="812800"/>
                  </a:lnTo>
                  <a:cubicBezTo>
                    <a:pt x="15151" y="812800"/>
                    <a:pt x="0" y="797649"/>
                    <a:pt x="0" y="778960"/>
                  </a:cubicBezTo>
                  <a:lnTo>
                    <a:pt x="0" y="33840"/>
                  </a:lnTo>
                  <a:cubicBezTo>
                    <a:pt x="0" y="15151"/>
                    <a:pt x="15151" y="0"/>
                    <a:pt x="33840" y="0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-25046" r="-250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494653" y="4589986"/>
            <a:ext cx="5249626" cy="52496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19" y="0"/>
                  </a:moveTo>
                  <a:lnTo>
                    <a:pt x="778881" y="0"/>
                  </a:lnTo>
                  <a:cubicBezTo>
                    <a:pt x="787877" y="0"/>
                    <a:pt x="796504" y="3574"/>
                    <a:pt x="802865" y="9935"/>
                  </a:cubicBezTo>
                  <a:cubicBezTo>
                    <a:pt x="809226" y="16296"/>
                    <a:pt x="812800" y="24923"/>
                    <a:pt x="812800" y="33919"/>
                  </a:cubicBezTo>
                  <a:lnTo>
                    <a:pt x="812800" y="778881"/>
                  </a:lnTo>
                  <a:cubicBezTo>
                    <a:pt x="812800" y="787877"/>
                    <a:pt x="809226" y="796504"/>
                    <a:pt x="802865" y="802865"/>
                  </a:cubicBezTo>
                  <a:cubicBezTo>
                    <a:pt x="796504" y="809226"/>
                    <a:pt x="787877" y="812800"/>
                    <a:pt x="778881" y="812800"/>
                  </a:cubicBezTo>
                  <a:lnTo>
                    <a:pt x="33919" y="812800"/>
                  </a:lnTo>
                  <a:cubicBezTo>
                    <a:pt x="24923" y="812800"/>
                    <a:pt x="16296" y="809226"/>
                    <a:pt x="9935" y="802865"/>
                  </a:cubicBezTo>
                  <a:cubicBezTo>
                    <a:pt x="3574" y="796504"/>
                    <a:pt x="0" y="787877"/>
                    <a:pt x="0" y="778881"/>
                  </a:cubicBezTo>
                  <a:lnTo>
                    <a:pt x="0" y="33919"/>
                  </a:lnTo>
                  <a:cubicBezTo>
                    <a:pt x="0" y="24923"/>
                    <a:pt x="3574" y="16296"/>
                    <a:pt x="9935" y="9935"/>
                  </a:cubicBezTo>
                  <a:cubicBezTo>
                    <a:pt x="16296" y="3574"/>
                    <a:pt x="24923" y="0"/>
                    <a:pt x="33919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208291" y="5700478"/>
            <a:ext cx="5682792" cy="178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00"/>
              </a:lnSpc>
            </a:pPr>
            <a:r>
              <a:rPr lang="en-US" sz="11750">
                <a:solidFill>
                  <a:srgbClr val="000000"/>
                </a:solidFill>
                <a:latin typeface="TT Commons Pro Bold"/>
              </a:rPr>
              <a:t>SIGESAI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09" y="7975411"/>
            <a:ext cx="9857557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T Commons Pro Bold"/>
              </a:rPr>
              <a:t>Conectando Agronegócios e Indústrias Sustentáveis em Tempo Real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65919" y="1984230"/>
            <a:ext cx="0" cy="6440658"/>
          </a:xfrm>
          <a:prstGeom prst="line">
            <a:avLst/>
          </a:prstGeom>
          <a:ln w="47625" cap="rnd">
            <a:solidFill>
              <a:srgbClr val="2A50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10519">
            <a:off x="17279745" y="170353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355">
            <a:off x="17279745" y="3841192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2804">
            <a:off x="17279745" y="5960881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6663">
            <a:off x="17279745" y="809961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1431" y="737538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38125"/>
              <a:ext cx="812800" cy="105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0"/>
                </a:lnSpc>
              </a:pPr>
              <a:r>
                <a:rPr lang="en-US" sz="12500">
                  <a:solidFill>
                    <a:srgbClr val="FFFFFF"/>
                  </a:solidFill>
                  <a:latin typeface="TT Commons Pro Bold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28630" y="1166163"/>
            <a:ext cx="12217717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Contribuição para Pesquisas Acadêmicas (Pesquisadores)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4735" y="5057775"/>
            <a:ext cx="14154504" cy="273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Estabelecer parcerias com instituições acadêmicas para permitir que pesquisadores utilizem dados da plataforma como fonte para estudos e pesquisas de monografias, TCCs, entre outros trabalhos acadêmicos. Isso pode incluir um mapeamento detalhado dos agricultores, consultoria online para melhorias na produção e troca de sugestões.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431" y="73753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38125"/>
              <a:ext cx="812800" cy="105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0"/>
                </a:lnSpc>
              </a:pPr>
              <a:r>
                <a:rPr lang="en-US" sz="12500">
                  <a:solidFill>
                    <a:srgbClr val="FFFFFF"/>
                  </a:solidFill>
                  <a:latin typeface="TT Commons Pro Bold"/>
                </a:rPr>
                <a:t>5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97551" y="1699563"/>
            <a:ext cx="1221771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Conexao direta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4735" y="5057775"/>
            <a:ext cx="14154504" cy="273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Permitir que o produtor tenha conexao directa com empresarios, independemente da zona onde se encontra, para que deste modo o produtor possa comercializar o seu produto no meio da producao, ou seja um producao que esta em fase de producao. Isso grantira com os produtores Tenham clientes nesse processo.</a:t>
            </a:r>
          </a:p>
        </p:txBody>
      </p:sp>
      <p:sp>
        <p:nvSpPr>
          <p:cNvPr id="7" name="AutoShape 7"/>
          <p:cNvSpPr/>
          <p:nvPr/>
        </p:nvSpPr>
        <p:spPr>
          <a:xfrm>
            <a:off x="17565919" y="1984230"/>
            <a:ext cx="0" cy="6440658"/>
          </a:xfrm>
          <a:prstGeom prst="line">
            <a:avLst/>
          </a:prstGeom>
          <a:ln w="47625" cap="rnd">
            <a:solidFill>
              <a:srgbClr val="2A50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210519">
            <a:off x="17279745" y="170353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1355">
            <a:off x="17279745" y="3841192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804">
            <a:off x="17279745" y="5960881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46663">
            <a:off x="17279745" y="809961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431" y="73753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38125"/>
              <a:ext cx="812800" cy="105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0"/>
                </a:lnSpc>
              </a:pPr>
              <a:r>
                <a:rPr lang="en-US" sz="12500">
                  <a:solidFill>
                    <a:srgbClr val="FFFFFF"/>
                  </a:solidFill>
                  <a:latin typeface="TT Commons Pro Bold"/>
                </a:rPr>
                <a:t>6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197551" y="1166163"/>
            <a:ext cx="1336836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Promovendo a Colaboração e Aprendizado entre Produtores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9340" y="4582503"/>
            <a:ext cx="14869319" cy="384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Implantar um sistema de inteligência artificial que ofereça sugestões personalizadas aos agricultores. Ao reunir uma comunidade diversificada de produtores na plataforma, nosso foco é promover a colaboração e a aprendizagem mútua. A ideia é criar um ambiente de troca de conhecimentos, permitindo que os agricultores se inspirem em práticas bem-sucedidas de outros que cultivam a mesma hortaliça. Essa interação visa aprimorar as técnicas de produção, compartilhando e adotando métodos eficazes para melhorar a qualidade e eficiência na agricultura</a:t>
            </a:r>
          </a:p>
        </p:txBody>
      </p:sp>
      <p:sp>
        <p:nvSpPr>
          <p:cNvPr id="7" name="AutoShape 7"/>
          <p:cNvSpPr/>
          <p:nvPr/>
        </p:nvSpPr>
        <p:spPr>
          <a:xfrm>
            <a:off x="17565919" y="1984230"/>
            <a:ext cx="0" cy="6440658"/>
          </a:xfrm>
          <a:prstGeom prst="line">
            <a:avLst/>
          </a:prstGeom>
          <a:ln w="47625" cap="rnd">
            <a:solidFill>
              <a:srgbClr val="2A50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210519">
            <a:off x="17279745" y="170353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1355">
            <a:off x="17279745" y="3841192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804">
            <a:off x="17279745" y="5960881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46663">
            <a:off x="17279745" y="809961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245257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000000"/>
                </a:solidFill>
                <a:latin typeface="Shrikhand Bold"/>
              </a:rPr>
              <a:t>Tamanho do Mercado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30741" y="3513111"/>
            <a:ext cx="5965377" cy="5805633"/>
            <a:chOff x="0" y="0"/>
            <a:chExt cx="7953836" cy="774084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953836" cy="774084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A508D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990250" y="1767510"/>
              <a:ext cx="5973335" cy="597333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77D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2093606" y="3974220"/>
              <a:ext cx="3766624" cy="376662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1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468679" y="813550"/>
              <a:ext cx="3016478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TT Commons Pro Bold"/>
                </a:rPr>
                <a:t>10 bilhões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468679" y="5471575"/>
              <a:ext cx="3016478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TT Commons Pro Bold"/>
                </a:rPr>
                <a:t>1 bilhão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468679" y="2777657"/>
              <a:ext cx="3016478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TT Commons Pro Bold"/>
                </a:rPr>
                <a:t>5 bilhões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9934799" y="4360955"/>
            <a:ext cx="510050" cy="454408"/>
          </a:xfrm>
          <a:custGeom>
            <a:avLst/>
            <a:gdLst/>
            <a:ahLst/>
            <a:cxnLst/>
            <a:rect l="l" t="t" r="r" b="b"/>
            <a:pathLst>
              <a:path w="510050" h="454408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34799" y="6415928"/>
            <a:ext cx="510050" cy="454408"/>
          </a:xfrm>
          <a:custGeom>
            <a:avLst/>
            <a:gdLst/>
            <a:ahLst/>
            <a:cxnLst/>
            <a:rect l="l" t="t" r="r" b="b"/>
            <a:pathLst>
              <a:path w="510050" h="454408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34799" y="8183593"/>
            <a:ext cx="510050" cy="454408"/>
          </a:xfrm>
          <a:custGeom>
            <a:avLst/>
            <a:gdLst/>
            <a:ahLst/>
            <a:cxnLst/>
            <a:rect l="l" t="t" r="r" b="b"/>
            <a:pathLst>
              <a:path w="510050" h="454408">
                <a:moveTo>
                  <a:pt x="0" y="0"/>
                </a:moveTo>
                <a:lnTo>
                  <a:pt x="510050" y="0"/>
                </a:lnTo>
                <a:lnTo>
                  <a:pt x="510050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397166">
            <a:off x="1868102" y="3047271"/>
            <a:ext cx="744715" cy="1505858"/>
          </a:xfrm>
          <a:custGeom>
            <a:avLst/>
            <a:gdLst/>
            <a:ahLst/>
            <a:cxnLst/>
            <a:rect l="l" t="t" r="r" b="b"/>
            <a:pathLst>
              <a:path w="744715" h="1505858">
                <a:moveTo>
                  <a:pt x="0" y="0"/>
                </a:moveTo>
                <a:lnTo>
                  <a:pt x="744716" y="0"/>
                </a:lnTo>
                <a:lnTo>
                  <a:pt x="744716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782949" y="2198644"/>
            <a:ext cx="5595063" cy="233975"/>
          </a:xfrm>
          <a:custGeom>
            <a:avLst/>
            <a:gdLst/>
            <a:ahLst/>
            <a:cxnLst/>
            <a:rect l="l" t="t" r="r" b="b"/>
            <a:pathLst>
              <a:path w="5595063" h="233975">
                <a:moveTo>
                  <a:pt x="0" y="0"/>
                </a:moveTo>
                <a:lnTo>
                  <a:pt x="5595063" y="0"/>
                </a:lnTo>
                <a:lnTo>
                  <a:pt x="5595063" y="233975"/>
                </a:lnTo>
                <a:lnTo>
                  <a:pt x="0" y="233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697061" y="4587912"/>
            <a:ext cx="6562239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10 bilhões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97061" y="3994719"/>
            <a:ext cx="6562239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Mercado Disponível Total (TAM):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97061" y="6615654"/>
            <a:ext cx="6562239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5 bilhões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97061" y="6022461"/>
            <a:ext cx="6562239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Mercado Útil Disponível (SAM):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7061" y="8410624"/>
            <a:ext cx="6562239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1 bilhão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97061" y="7817431"/>
            <a:ext cx="6562239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Mercado Útil Acessível (SOM):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385594">
            <a:off x="-896219" y="5250671"/>
            <a:ext cx="5962938" cy="6326725"/>
          </a:xfrm>
          <a:custGeom>
            <a:avLst/>
            <a:gdLst/>
            <a:ahLst/>
            <a:cxnLst/>
            <a:rect l="l" t="t" r="r" b="b"/>
            <a:pathLst>
              <a:path w="5962938" h="6326725">
                <a:moveTo>
                  <a:pt x="0" y="0"/>
                </a:moveTo>
                <a:lnTo>
                  <a:pt x="5962938" y="0"/>
                </a:lnTo>
                <a:lnTo>
                  <a:pt x="5962938" y="6326725"/>
                </a:lnTo>
                <a:lnTo>
                  <a:pt x="0" y="632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8495" y="1028700"/>
            <a:ext cx="7009128" cy="1943100"/>
            <a:chOff x="0" y="0"/>
            <a:chExt cx="5287787" cy="14659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87787" cy="1465903"/>
            </a:xfrm>
            <a:custGeom>
              <a:avLst/>
              <a:gdLst/>
              <a:ahLst/>
              <a:cxnLst/>
              <a:rect l="l" t="t" r="r" b="b"/>
              <a:pathLst>
                <a:path w="5287787" h="1465903">
                  <a:moveTo>
                    <a:pt x="33136" y="0"/>
                  </a:moveTo>
                  <a:lnTo>
                    <a:pt x="5254651" y="0"/>
                  </a:lnTo>
                  <a:cubicBezTo>
                    <a:pt x="5272952" y="0"/>
                    <a:pt x="5287787" y="14836"/>
                    <a:pt x="5287787" y="33136"/>
                  </a:cubicBezTo>
                  <a:lnTo>
                    <a:pt x="5287787" y="1432766"/>
                  </a:lnTo>
                  <a:cubicBezTo>
                    <a:pt x="5287787" y="1441554"/>
                    <a:pt x="5284296" y="1449983"/>
                    <a:pt x="5278082" y="1456197"/>
                  </a:cubicBezTo>
                  <a:cubicBezTo>
                    <a:pt x="5271868" y="1462411"/>
                    <a:pt x="5263439" y="1465903"/>
                    <a:pt x="5254651" y="1465903"/>
                  </a:cubicBezTo>
                  <a:lnTo>
                    <a:pt x="33136" y="1465903"/>
                  </a:lnTo>
                  <a:cubicBezTo>
                    <a:pt x="24348" y="1465903"/>
                    <a:pt x="15920" y="1462411"/>
                    <a:pt x="9705" y="1456197"/>
                  </a:cubicBezTo>
                  <a:cubicBezTo>
                    <a:pt x="3491" y="1449983"/>
                    <a:pt x="0" y="1441554"/>
                    <a:pt x="0" y="1432766"/>
                  </a:cubicBezTo>
                  <a:lnTo>
                    <a:pt x="0" y="33136"/>
                  </a:lnTo>
                  <a:cubicBezTo>
                    <a:pt x="0" y="24348"/>
                    <a:pt x="3491" y="15920"/>
                    <a:pt x="9705" y="9705"/>
                  </a:cubicBezTo>
                  <a:cubicBezTo>
                    <a:pt x="15920" y="3491"/>
                    <a:pt x="24348" y="0"/>
                    <a:pt x="33136" y="0"/>
                  </a:cubicBezTo>
                  <a:close/>
                </a:path>
              </a:pathLst>
            </a:custGeom>
            <a:solidFill>
              <a:srgbClr val="DDE1FF"/>
            </a:solidFill>
            <a:ln cap="rnd">
              <a:noFill/>
              <a:prstDash val="sysDot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87787" cy="15040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TT Commons Pro Bold"/>
                </a:rPr>
                <a:t>Dica:</a:t>
              </a:r>
              <a:r>
                <a:rPr lang="en-US" sz="1800">
                  <a:solidFill>
                    <a:srgbClr val="000000"/>
                  </a:solidFill>
                  <a:latin typeface="TT Commons Pro"/>
                </a:rPr>
                <a:t> use links para ir de uma página a outra em sua apresentação. </a:t>
              </a:r>
            </a:p>
            <a:p>
              <a:pPr algn="just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TT Commons Pro"/>
              </a:endParaRP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TT Commons Pro Bold"/>
                </a:rPr>
                <a:t>Como:</a:t>
              </a:r>
              <a:r>
                <a:rPr lang="en-US" sz="1800">
                  <a:solidFill>
                    <a:srgbClr val="000000"/>
                  </a:solidFill>
                  <a:latin typeface="TT Commons Pro"/>
                </a:rPr>
                <a:t> selecione o texto, clique no símbolo de link na barra de ferramentas e escolha a página que você quer linkar.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1843352">
            <a:off x="1708245" y="3685993"/>
            <a:ext cx="1522236" cy="808688"/>
          </a:xfrm>
          <a:custGeom>
            <a:avLst/>
            <a:gdLst/>
            <a:ahLst/>
            <a:cxnLst/>
            <a:rect l="l" t="t" r="r" b="b"/>
            <a:pathLst>
              <a:path w="1522236" h="808688">
                <a:moveTo>
                  <a:pt x="0" y="0"/>
                </a:moveTo>
                <a:lnTo>
                  <a:pt x="1522236" y="0"/>
                </a:lnTo>
                <a:lnTo>
                  <a:pt x="1522236" y="808688"/>
                </a:lnTo>
                <a:lnTo>
                  <a:pt x="0" y="80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7175" y="4386281"/>
            <a:ext cx="607177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Shrikhand Bold"/>
              </a:rPr>
              <a:t>Tópicos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02448" y="1028681"/>
            <a:ext cx="6024896" cy="8194059"/>
            <a:chOff x="0" y="0"/>
            <a:chExt cx="8033195" cy="10925412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rId6" action="ppaction://hlinksldjump"/>
                </a:rPr>
                <a:t>Problemas e Soluções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59094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rId7" action="ppaction://hlinksldjump"/>
                </a:rPr>
                <a:t>Produto ou Serviço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56276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rId8" action="ppaction://hlinksldjump"/>
                </a:rPr>
                <a:t>Tamanho do Mercado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53445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Concorrentes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947783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Tração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33630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Alocação de Fundos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542122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Projeções Financeiras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136460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Realizações Até o Momento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44953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Modelo de Receita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150614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Diferenciais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39291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Investidores Atuais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730799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Equipe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7968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Quadro Branco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325137"/>
              <a:ext cx="8033195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  <a:hlinkClick r:id="" action="ppaction://noaction"/>
                </a:rPr>
                <a:t>Brainstorm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50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2646" y="644239"/>
            <a:ext cx="7572015" cy="4555776"/>
          </a:xfrm>
          <a:custGeom>
            <a:avLst/>
            <a:gdLst/>
            <a:ahLst/>
            <a:cxnLst/>
            <a:rect l="l" t="t" r="r" b="b"/>
            <a:pathLst>
              <a:path w="7572015" h="4555776">
                <a:moveTo>
                  <a:pt x="0" y="0"/>
                </a:moveTo>
                <a:lnTo>
                  <a:pt x="7572015" y="0"/>
                </a:lnTo>
                <a:lnTo>
                  <a:pt x="7572015" y="4555776"/>
                </a:lnTo>
                <a:lnTo>
                  <a:pt x="0" y="455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63" t="-34731" r="-37673" b="-236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725" y="6072426"/>
            <a:ext cx="8601505" cy="3501187"/>
          </a:xfrm>
          <a:custGeom>
            <a:avLst/>
            <a:gdLst/>
            <a:ahLst/>
            <a:cxnLst/>
            <a:rect l="l" t="t" r="r" b="b"/>
            <a:pathLst>
              <a:path w="8601505" h="3501187">
                <a:moveTo>
                  <a:pt x="0" y="0"/>
                </a:moveTo>
                <a:lnTo>
                  <a:pt x="8601505" y="0"/>
                </a:lnTo>
                <a:lnTo>
                  <a:pt x="8601505" y="3501188"/>
                </a:lnTo>
                <a:lnTo>
                  <a:pt x="0" y="3501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11" t="-47800" r="-20281" b="-4363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2725" y="281305"/>
            <a:ext cx="80687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 Bold"/>
              </a:rPr>
              <a:t>Problemas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91055"/>
            <a:ext cx="8115300" cy="187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1.Problema Identificado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ns"/>
              </a:rPr>
              <a:t>A  falta de eficiência na conexão entre produtores locais e indústrias.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2184" y="5606274"/>
            <a:ext cx="721584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responsável por produzir mais de 70% dos alimentos consumidos no país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82184" y="7793074"/>
            <a:ext cx="87729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enfrentam inúmeros desafios, incluindo falta de terra, falta de investimentos e dificuldades para obter crédito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50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575" y="4811489"/>
            <a:ext cx="7738650" cy="4972627"/>
          </a:xfrm>
          <a:custGeom>
            <a:avLst/>
            <a:gdLst/>
            <a:ahLst/>
            <a:cxnLst/>
            <a:rect l="l" t="t" r="r" b="b"/>
            <a:pathLst>
              <a:path w="7738650" h="4972627">
                <a:moveTo>
                  <a:pt x="0" y="0"/>
                </a:moveTo>
                <a:lnTo>
                  <a:pt x="7738650" y="0"/>
                </a:lnTo>
                <a:lnTo>
                  <a:pt x="7738650" y="4972627"/>
                </a:lnTo>
                <a:lnTo>
                  <a:pt x="0" y="4972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27" t="-22779" r="-36462" b="-207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58225" y="481663"/>
            <a:ext cx="9689884" cy="4661837"/>
          </a:xfrm>
          <a:custGeom>
            <a:avLst/>
            <a:gdLst/>
            <a:ahLst/>
            <a:cxnLst/>
            <a:rect l="l" t="t" r="r" b="b"/>
            <a:pathLst>
              <a:path w="9689884" h="4661837">
                <a:moveTo>
                  <a:pt x="0" y="0"/>
                </a:moveTo>
                <a:lnTo>
                  <a:pt x="9689885" y="0"/>
                </a:lnTo>
                <a:lnTo>
                  <a:pt x="9689885" y="4661837"/>
                </a:lnTo>
                <a:lnTo>
                  <a:pt x="0" y="466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15" t="-23573" r="-16932" b="-295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4815" y="962025"/>
            <a:ext cx="764341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2.Problema identificado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Produtos alimentícias tem levado ao desperdício crescente na produção de alimentos.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52013" y="5517263"/>
            <a:ext cx="949609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Como os agricultores da região não tinham para quem vender, Simone convenceu todos a doarem as hortaliças excedentes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56039" y="8003576"/>
            <a:ext cx="808880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do descarte ocorre durante a produção, colheita e transporte,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50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412" y="1802577"/>
            <a:ext cx="8218119" cy="4170389"/>
          </a:xfrm>
          <a:custGeom>
            <a:avLst/>
            <a:gdLst/>
            <a:ahLst/>
            <a:cxnLst/>
            <a:rect l="l" t="t" r="r" b="b"/>
            <a:pathLst>
              <a:path w="8218119" h="4170389">
                <a:moveTo>
                  <a:pt x="0" y="0"/>
                </a:moveTo>
                <a:lnTo>
                  <a:pt x="8218119" y="0"/>
                </a:lnTo>
                <a:lnTo>
                  <a:pt x="8218119" y="4170389"/>
                </a:lnTo>
                <a:lnTo>
                  <a:pt x="0" y="4170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91" t="-15505" r="-12773" b="-196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87073" y="6252676"/>
            <a:ext cx="7659920" cy="3748471"/>
          </a:xfrm>
          <a:custGeom>
            <a:avLst/>
            <a:gdLst/>
            <a:ahLst/>
            <a:cxnLst/>
            <a:rect l="l" t="t" r="r" b="b"/>
            <a:pathLst>
              <a:path w="7659920" h="3748471">
                <a:moveTo>
                  <a:pt x="0" y="0"/>
                </a:moveTo>
                <a:lnTo>
                  <a:pt x="7659920" y="0"/>
                </a:lnTo>
                <a:lnTo>
                  <a:pt x="7659920" y="3748472"/>
                </a:lnTo>
                <a:lnTo>
                  <a:pt x="0" y="37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65" t="-12695" r="-4200" b="-121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477506"/>
            <a:ext cx="7904567" cy="4371658"/>
          </a:xfrm>
          <a:custGeom>
            <a:avLst/>
            <a:gdLst/>
            <a:ahLst/>
            <a:cxnLst/>
            <a:rect l="l" t="t" r="r" b="b"/>
            <a:pathLst>
              <a:path w="7904567" h="4371658">
                <a:moveTo>
                  <a:pt x="0" y="0"/>
                </a:moveTo>
                <a:lnTo>
                  <a:pt x="7904567" y="0"/>
                </a:lnTo>
                <a:lnTo>
                  <a:pt x="7904567" y="4371657"/>
                </a:lnTo>
                <a:lnTo>
                  <a:pt x="0" y="4371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00" t="-14162" r="-21476" b="-1939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2412" y="705167"/>
            <a:ext cx="41790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3.Trabalho escravo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04407" y="5463540"/>
            <a:ext cx="7054893" cy="379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A oferta parece um bom negócio para o consumidor, mas oculta uma realidade que incluiu tortura, racismo, xenofobia, ameaças e trabalho degradante no Rio Grande do Sul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2229">
            <a:off x="1070530" y="9532499"/>
            <a:ext cx="4241255" cy="917171"/>
          </a:xfrm>
          <a:custGeom>
            <a:avLst/>
            <a:gdLst/>
            <a:ahLst/>
            <a:cxnLst/>
            <a:rect l="l" t="t" r="r" b="b"/>
            <a:pathLst>
              <a:path w="4241255" h="917171">
                <a:moveTo>
                  <a:pt x="0" y="0"/>
                </a:moveTo>
                <a:lnTo>
                  <a:pt x="4241255" y="0"/>
                </a:lnTo>
                <a:lnTo>
                  <a:pt x="4241255" y="917171"/>
                </a:lnTo>
                <a:lnTo>
                  <a:pt x="0" y="91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974242">
            <a:off x="16760517" y="8545648"/>
            <a:ext cx="997565" cy="2017136"/>
          </a:xfrm>
          <a:custGeom>
            <a:avLst/>
            <a:gdLst/>
            <a:ahLst/>
            <a:cxnLst/>
            <a:rect l="l" t="t" r="r" b="b"/>
            <a:pathLst>
              <a:path w="997565" h="2017136">
                <a:moveTo>
                  <a:pt x="0" y="0"/>
                </a:moveTo>
                <a:lnTo>
                  <a:pt x="997566" y="0"/>
                </a:lnTo>
                <a:lnTo>
                  <a:pt x="997566" y="2017135"/>
                </a:lnTo>
                <a:lnTo>
                  <a:pt x="0" y="201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631017" y="-1569228"/>
            <a:ext cx="7333216" cy="5246370"/>
            <a:chOff x="0" y="0"/>
            <a:chExt cx="4584192" cy="32796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84192" cy="3279648"/>
            </a:xfrm>
            <a:custGeom>
              <a:avLst/>
              <a:gdLst/>
              <a:ahLst/>
              <a:cxnLst/>
              <a:rect l="l" t="t" r="r" b="b"/>
              <a:pathLst>
                <a:path w="4584192" h="3279648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6"/>
              <a:stretch>
                <a:fillRect l="-29" r="-2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3980" y="23119"/>
              <a:ext cx="4450362" cy="3189732"/>
            </a:xfrm>
            <a:custGeom>
              <a:avLst/>
              <a:gdLst/>
              <a:ahLst/>
              <a:cxnLst/>
              <a:rect l="l" t="t" r="r" b="b"/>
              <a:pathLst>
                <a:path w="4450362" h="318973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blipFill>
              <a:blip r:embed="rId7"/>
              <a:stretch>
                <a:fillRect l="-12681" r="-1268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505317"/>
            <a:ext cx="5628631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Solucoes apresentadas pela startup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9597" y="5284852"/>
            <a:ext cx="13544621" cy="311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A508D"/>
                </a:solidFill>
                <a:latin typeface="Shrikhand"/>
              </a:rPr>
              <a:t>Desenvolvimento de um sistema de gestao de sustentavel  de agronegocios e industrias, que vai poder conectar tres identidades chaves, Produtor, emprededor (indutrias) e Pesquisador. Onde os produtores da agricultura familiar vao se focar apenas e simplesmente em fazer um produto de qualidade que va de acordo com as necessidades do mercado.</a:t>
            </a:r>
          </a:p>
        </p:txBody>
      </p:sp>
      <p:sp>
        <p:nvSpPr>
          <p:cNvPr id="9" name="Freeform 9"/>
          <p:cNvSpPr/>
          <p:nvPr/>
        </p:nvSpPr>
        <p:spPr>
          <a:xfrm>
            <a:off x="15594415" y="5547526"/>
            <a:ext cx="1664885" cy="2090609"/>
          </a:xfrm>
          <a:custGeom>
            <a:avLst/>
            <a:gdLst/>
            <a:ahLst/>
            <a:cxnLst/>
            <a:rect l="l" t="t" r="r" b="b"/>
            <a:pathLst>
              <a:path w="1664885" h="2090609">
                <a:moveTo>
                  <a:pt x="0" y="0"/>
                </a:moveTo>
                <a:lnTo>
                  <a:pt x="1664885" y="0"/>
                </a:lnTo>
                <a:lnTo>
                  <a:pt x="1664885" y="2090609"/>
                </a:lnTo>
                <a:lnTo>
                  <a:pt x="0" y="2090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65919" y="1984230"/>
            <a:ext cx="0" cy="6440658"/>
          </a:xfrm>
          <a:prstGeom prst="line">
            <a:avLst/>
          </a:prstGeom>
          <a:ln w="47625" cap="rnd">
            <a:solidFill>
              <a:srgbClr val="2A50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10519">
            <a:off x="17279745" y="170353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355">
            <a:off x="17279745" y="3841192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2804">
            <a:off x="17279745" y="5960881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6663">
            <a:off x="17279745" y="809961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1431" y="737538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38125"/>
              <a:ext cx="812800" cy="105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0"/>
                </a:lnSpc>
              </a:pPr>
              <a:r>
                <a:rPr lang="en-US" sz="12500">
                  <a:solidFill>
                    <a:srgbClr val="FFFFFF"/>
                  </a:solidFill>
                  <a:latin typeface="TT Commons Pro Bold"/>
                </a:rPr>
                <a:t>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38605" y="1403205"/>
            <a:ext cx="1103671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Rastraeamento e listagem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1498" y="4665831"/>
            <a:ext cx="14154504" cy="384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A plataforma proporciona aos produtores a habilidade de listar instantaneamente seus produtos, oferecendo um mapeamento completo desde o processo de plantio até a obtenção do produto final. Isso é alcançado através de um sistema de rastreamento em tempo real que acompanha e registra cada etapa da produção. Esse acompanhamento detalhado permite uma visão abrangente da jornada do produto, evidenciando a trajetória desde seu início até a fase final, oferecendo transparência e confiabilidade aos usuários da plataforma.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65919" y="1984230"/>
            <a:ext cx="0" cy="6440658"/>
          </a:xfrm>
          <a:prstGeom prst="line">
            <a:avLst/>
          </a:prstGeom>
          <a:ln w="47625" cap="rnd">
            <a:solidFill>
              <a:srgbClr val="2A50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10519">
            <a:off x="17279745" y="170353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355">
            <a:off x="17279745" y="3841192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2804">
            <a:off x="17279745" y="5960881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6663">
            <a:off x="17279745" y="809961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1431" y="737538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38125"/>
              <a:ext cx="812800" cy="105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0"/>
                </a:lnSpc>
              </a:pPr>
              <a:r>
                <a:rPr lang="en-US" sz="12500">
                  <a:solidFill>
                    <a:srgbClr val="FFFFFF"/>
                  </a:solidFill>
                  <a:latin typeface="TT Commons Pro Bold"/>
                </a:rPr>
                <a:t>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15104" y="1166163"/>
            <a:ext cx="12217717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Suporte Ampliado e Logística Direta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4735" y="5057775"/>
            <a:ext cx="14154504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Oferecer suporte ampliado que inclui serviços de logística para transporte direto dos produtos. Isso evita intermediários e garante maior controle sobre a cadeia de suprimentos, mantendo a integridade dos produtos e otimizando os processos de entrega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65919" y="1984230"/>
            <a:ext cx="0" cy="6440658"/>
          </a:xfrm>
          <a:prstGeom prst="line">
            <a:avLst/>
          </a:prstGeom>
          <a:ln w="47625" cap="rnd">
            <a:solidFill>
              <a:srgbClr val="2A508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10519">
            <a:off x="17279745" y="170353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355">
            <a:off x="17279745" y="3841192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22804">
            <a:off x="17279745" y="5960881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6663">
            <a:off x="17279745" y="8099619"/>
            <a:ext cx="591397" cy="650537"/>
          </a:xfrm>
          <a:custGeom>
            <a:avLst/>
            <a:gdLst/>
            <a:ahLst/>
            <a:cxnLst/>
            <a:rect l="l" t="t" r="r" b="b"/>
            <a:pathLst>
              <a:path w="591397" h="650537">
                <a:moveTo>
                  <a:pt x="0" y="0"/>
                </a:moveTo>
                <a:lnTo>
                  <a:pt x="591397" y="0"/>
                </a:lnTo>
                <a:lnTo>
                  <a:pt x="591397" y="650537"/>
                </a:lnTo>
                <a:lnTo>
                  <a:pt x="0" y="65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1431" y="737538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38125"/>
              <a:ext cx="812800" cy="105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0"/>
                </a:lnSpc>
              </a:pPr>
              <a:r>
                <a:rPr lang="en-US" sz="12500">
                  <a:solidFill>
                    <a:srgbClr val="FFFFFF"/>
                  </a:solidFill>
                  <a:latin typeface="TT Commons Pro Bold"/>
                </a:rPr>
                <a:t>3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28630" y="1447783"/>
            <a:ext cx="1221771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Combate ao trabalho forcado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64735" y="5057775"/>
            <a:ext cx="14154504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Oferecer o SIGESAI como serviço para empresas interessadas em verificar em tempo real as produções agrícolas. Isso não apenas garante a rastreabilidade dos produtos, mas também pode contribuir para a transparência e combate ao trabalho forçado.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681</Words>
  <Application>Microsoft Office PowerPoint</Application>
  <PresentationFormat>Personalizar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Shrikhand Bold</vt:lpstr>
      <vt:lpstr>TT Commons Pro</vt:lpstr>
      <vt:lpstr>Calibri</vt:lpstr>
      <vt:lpstr>Open Sans</vt:lpstr>
      <vt:lpstr>TT Commons Pro Bold</vt:lpstr>
      <vt:lpstr>Shrikhand</vt:lpstr>
      <vt:lpstr>Arial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Pitch Deck Riscos e Rabiscos Roxo Azul</dc:title>
  <dc:creator>Noe Catumba</dc:creator>
  <cp:lastModifiedBy>Noe Catumba</cp:lastModifiedBy>
  <cp:revision>2</cp:revision>
  <dcterms:created xsi:type="dcterms:W3CDTF">2006-08-16T00:00:00Z</dcterms:created>
  <dcterms:modified xsi:type="dcterms:W3CDTF">2024-02-29T23:20:48Z</dcterms:modified>
  <dc:identifier>DAF2ZR5oGUk</dc:identifier>
</cp:coreProperties>
</file>